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hkutBqVFgTDjKXNrAg5YfzF0sD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ABB5AD7-602D-4553-89F1-2751B4F2B75F}">
  <a:tblStyle styleId="{CABB5AD7-602D-4553-89F1-2751B4F2B75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0ac2d1910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120ac2d191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27f4b9b4e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127f4b9b4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20ac2d1910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120ac2d191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1" name="Google Shape;25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9" name="Google Shape;26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6" name="Google Shape;29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0ac2d1910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120ac2d191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4.jpg"/><Relationship Id="rId5" Type="http://schemas.openxmlformats.org/officeDocument/2006/relationships/image" Target="../media/image13.jpg"/><Relationship Id="rId6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615476" y="1449637"/>
            <a:ext cx="9144000" cy="2764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 sz="4800"/>
              <a:t>Implementing CAD AI in TB Care- Experiences from Bihar, India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966912" y="4126925"/>
            <a:ext cx="8258176" cy="631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n-GB" sz="1500"/>
              <a:t>Innovators In Health (India)</a:t>
            </a:r>
            <a:endParaRPr sz="150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0135" y="5935661"/>
            <a:ext cx="3020403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87" name="Google Shape;87;p1"/>
          <p:cNvPicPr preferRelativeResize="0"/>
          <p:nvPr/>
        </p:nvPicPr>
        <p:blipFill rotWithShape="1">
          <a:blip r:embed="rId4">
            <a:alphaModFix/>
          </a:blip>
          <a:srcRect b="37740" l="1" r="-5804" t="30369"/>
          <a:stretch/>
        </p:blipFill>
        <p:spPr>
          <a:xfrm>
            <a:off x="1272576" y="5884861"/>
            <a:ext cx="3036778" cy="6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6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6"/>
          <p:cNvSpPr txBox="1"/>
          <p:nvPr>
            <p:ph type="title"/>
          </p:nvPr>
        </p:nvSpPr>
        <p:spPr>
          <a:xfrm>
            <a:off x="838200" y="120487"/>
            <a:ext cx="4422569" cy="1899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GB" sz="3600"/>
              <a:t>Operational set-up </a:t>
            </a:r>
            <a:endParaRPr b="1" sz="3600"/>
          </a:p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838200" y="1658679"/>
            <a:ext cx="10300855" cy="4369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31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300"/>
              <a:t>A Cloud Based Integration in digital X-ray centers was done</a:t>
            </a:r>
            <a:endParaRPr/>
          </a:p>
          <a:p>
            <a:pPr indent="-228631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300"/>
              <a:t>Qure deployed a gateway service on client modality to transfer the chest X-ray DICOM files to Qure cloud. </a:t>
            </a:r>
            <a:endParaRPr/>
          </a:p>
          <a:p>
            <a:pPr indent="-228631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300"/>
              <a:t>Gateway continuously monitors for new DICOMS to be processed </a:t>
            </a:r>
            <a:endParaRPr/>
          </a:p>
          <a:p>
            <a:pPr indent="-228631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300"/>
              <a:t>A Digital X-ray system where DICOM node could be configured was a requirement</a:t>
            </a:r>
            <a:endParaRPr/>
          </a:p>
          <a:p>
            <a:pPr indent="-228631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300"/>
              <a:t>X-rays were manually selected and pushed to Qure cloud. While qXR can integrate with auto-push capability of X-Ray software, it could not be implemented due to infrastructural challenges.</a:t>
            </a:r>
            <a:endParaRPr/>
          </a:p>
          <a:p>
            <a:pPr indent="-228631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GB" sz="2300"/>
              <a:t>Optimum speed of 8 Mbps speed was advised</a:t>
            </a:r>
            <a:r>
              <a:rPr lang="en-GB" sz="2300"/>
              <a:t>– necessary for seamless upload of the DICOMS to Cloud and AI analysis and processing. Although, operational set-up was functional at significantly lower speed.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en-GB" sz="1400"/>
            </a:br>
            <a:endParaRPr sz="1400"/>
          </a:p>
          <a:p>
            <a:pPr indent="-15970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/>
          </a:p>
          <a:p>
            <a:pPr indent="-15970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/>
          </a:p>
          <a:p>
            <a:pPr indent="-15970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/>
          </a:p>
          <a:p>
            <a:pPr indent="-15970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7"/>
          <p:cNvSpPr txBox="1"/>
          <p:nvPr>
            <p:ph type="title"/>
          </p:nvPr>
        </p:nvSpPr>
        <p:spPr>
          <a:xfrm>
            <a:off x="257162" y="-1422337"/>
            <a:ext cx="6175535" cy="2230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GB" sz="3600">
                <a:latin typeface="Calibri"/>
                <a:ea typeface="Calibri"/>
                <a:cs typeface="Calibri"/>
                <a:sym typeface="Calibri"/>
              </a:rPr>
              <a:t>Operational set-up (Process)</a:t>
            </a:r>
            <a:endParaRPr/>
          </a:p>
        </p:txBody>
      </p:sp>
      <p:pic>
        <p:nvPicPr>
          <p:cNvPr descr="Graphical user interface&#10;&#10;Description automatically generated" id="161" name="Google Shape;161;p27"/>
          <p:cNvPicPr preferRelativeResize="0"/>
          <p:nvPr/>
        </p:nvPicPr>
        <p:blipFill rotWithShape="1">
          <a:blip r:embed="rId3">
            <a:alphaModFix/>
          </a:blip>
          <a:srcRect b="-4" l="-1" r="-793" t="0"/>
          <a:stretch/>
        </p:blipFill>
        <p:spPr>
          <a:xfrm>
            <a:off x="1752697" y="4167280"/>
            <a:ext cx="2886917" cy="24049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orking on a computer&#10;&#10;Description automatically generated with low confidence" id="162" name="Google Shape;162;p27"/>
          <p:cNvPicPr preferRelativeResize="0"/>
          <p:nvPr/>
        </p:nvPicPr>
        <p:blipFill rotWithShape="1">
          <a:blip r:embed="rId4">
            <a:alphaModFix/>
          </a:blip>
          <a:srcRect b="0" l="7882" r="7787" t="0"/>
          <a:stretch/>
        </p:blipFill>
        <p:spPr>
          <a:xfrm>
            <a:off x="6949762" y="912278"/>
            <a:ext cx="2692811" cy="2154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hospital room with a bed and medical equipment&#10;&#10;Description automatically generated with low confidence" id="163" name="Google Shape;163;p27"/>
          <p:cNvPicPr preferRelativeResize="0"/>
          <p:nvPr/>
        </p:nvPicPr>
        <p:blipFill rotWithShape="1">
          <a:blip r:embed="rId5">
            <a:alphaModFix/>
          </a:blip>
          <a:srcRect b="-4" l="9434" r="10093" t="0"/>
          <a:stretch/>
        </p:blipFill>
        <p:spPr>
          <a:xfrm>
            <a:off x="1679357" y="977483"/>
            <a:ext cx="2886917" cy="2196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indoor, electronics, computer&#10;&#10;Description automatically generated" id="164" name="Google Shape;164;p27"/>
          <p:cNvPicPr preferRelativeResize="0"/>
          <p:nvPr/>
        </p:nvPicPr>
        <p:blipFill rotWithShape="1">
          <a:blip r:embed="rId6">
            <a:alphaModFix/>
          </a:blip>
          <a:srcRect b="27938" l="-2" r="-2" t="13060"/>
          <a:stretch/>
        </p:blipFill>
        <p:spPr>
          <a:xfrm>
            <a:off x="6981669" y="4167279"/>
            <a:ext cx="2692811" cy="240496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/>
          <p:nvPr/>
        </p:nvSpPr>
        <p:spPr>
          <a:xfrm>
            <a:off x="257162" y="1846040"/>
            <a:ext cx="15102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Chest X-ray recorded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5084355" y="1388638"/>
            <a:ext cx="1510215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X-ray saved into X-ray center’s modality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7"/>
          <p:cNvSpPr txBox="1"/>
          <p:nvPr/>
        </p:nvSpPr>
        <p:spPr>
          <a:xfrm>
            <a:off x="10182669" y="3066798"/>
            <a:ext cx="151021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Technician chooses the relevant X-rays and sends to AI system’s cloud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257162" y="4927334"/>
            <a:ext cx="1510215" cy="884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X-ray interpretation available in the web application</a:t>
            </a:r>
            <a:endParaRPr/>
          </a:p>
          <a:p>
            <a:pPr indent="0" lvl="0" marL="0" marR="0" rtl="0" algn="l">
              <a:spcBef>
                <a:spcPts val="35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p27"/>
          <p:cNvCxnSpPr/>
          <p:nvPr/>
        </p:nvCxnSpPr>
        <p:spPr>
          <a:xfrm>
            <a:off x="4566274" y="1954978"/>
            <a:ext cx="235552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70" name="Google Shape;170;p27"/>
          <p:cNvCxnSpPr/>
          <p:nvPr/>
        </p:nvCxnSpPr>
        <p:spPr>
          <a:xfrm rot="10800000">
            <a:off x="4693490" y="5380717"/>
            <a:ext cx="2228305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71" name="Google Shape;171;p27"/>
          <p:cNvCxnSpPr>
            <a:endCxn id="164" idx="0"/>
          </p:cNvCxnSpPr>
          <p:nvPr/>
        </p:nvCxnSpPr>
        <p:spPr>
          <a:xfrm flipH="1">
            <a:off x="8328075" y="3066879"/>
            <a:ext cx="14100" cy="1100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2" name="Google Shape;172;p27"/>
          <p:cNvSpPr/>
          <p:nvPr/>
        </p:nvSpPr>
        <p:spPr>
          <a:xfrm>
            <a:off x="10512643" y="364630"/>
            <a:ext cx="1181191" cy="886888"/>
          </a:xfrm>
          <a:prstGeom prst="wedgeRoundRectCallout">
            <a:avLst>
              <a:gd fmla="val -125484" name="adj1"/>
              <a:gd fmla="val 55558" name="adj2"/>
              <a:gd fmla="val 16667" name="adj3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Gateway service has to be deployed here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 txBox="1"/>
          <p:nvPr>
            <p:ph type="title"/>
          </p:nvPr>
        </p:nvSpPr>
        <p:spPr>
          <a:xfrm>
            <a:off x="838200" y="556995"/>
            <a:ext cx="10515600" cy="1133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sz="4000"/>
              <a:t>Threshold score selection</a:t>
            </a:r>
            <a:endParaRPr b="1" sz="4000"/>
          </a:p>
        </p:txBody>
      </p:sp>
      <p:grpSp>
        <p:nvGrpSpPr>
          <p:cNvPr id="179" name="Google Shape;179;p6"/>
          <p:cNvGrpSpPr/>
          <p:nvPr/>
        </p:nvGrpSpPr>
        <p:grpSpPr>
          <a:xfrm>
            <a:off x="838200" y="2246323"/>
            <a:ext cx="10515600" cy="3165250"/>
            <a:chOff x="0" y="760423"/>
            <a:chExt cx="10515600" cy="3165250"/>
          </a:xfrm>
        </p:grpSpPr>
        <p:sp>
          <p:nvSpPr>
            <p:cNvPr id="180" name="Google Shape;180;p6"/>
            <p:cNvSpPr/>
            <p:nvPr/>
          </p:nvSpPr>
          <p:spPr>
            <a:xfrm>
              <a:off x="0" y="761778"/>
              <a:ext cx="10515600" cy="1404571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24882" y="1081417"/>
              <a:ext cx="772514" cy="77251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1649964" y="776625"/>
              <a:ext cx="2252392" cy="14045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6"/>
            <p:cNvSpPr txBox="1"/>
            <p:nvPr/>
          </p:nvSpPr>
          <p:spPr>
            <a:xfrm>
              <a:off x="1649964" y="776625"/>
              <a:ext cx="2252392" cy="14045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8650" lIns="148650" spcFirstLastPara="1" rIns="148650" wrap="square" tIns="148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is the threshold score used and how was it selected?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5298432" y="760423"/>
              <a:ext cx="4144572" cy="1399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6"/>
            <p:cNvSpPr txBox="1"/>
            <p:nvPr/>
          </p:nvSpPr>
          <p:spPr>
            <a:xfrm>
              <a:off x="5298432" y="760423"/>
              <a:ext cx="4144572" cy="1399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8425" lIns="148425" spcFirstLastPara="1" rIns="148425" wrap="square" tIns="148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Threshold Score – 0.5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Threshold score was pre-decided by the manufacturer. Qure evaluated threshold score after 2 months of deployment and found 0.5 to be appropriate.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0" y="2521102"/>
              <a:ext cx="10515600" cy="1404571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4882" y="2837131"/>
              <a:ext cx="772514" cy="77251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1612098" y="2521102"/>
              <a:ext cx="2442120" cy="14045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6"/>
            <p:cNvSpPr txBox="1"/>
            <p:nvPr/>
          </p:nvSpPr>
          <p:spPr>
            <a:xfrm>
              <a:off x="1612098" y="2521102"/>
              <a:ext cx="2442120" cy="14045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8650" lIns="148650" spcFirstLastPara="1" rIns="148650" wrap="square" tIns="148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Does this threshold score appear to be suitable so far? (false positives/negatives on CAD?)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5181157" y="2510442"/>
              <a:ext cx="4159714" cy="14045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5181157" y="2510442"/>
              <a:ext cx="4159714" cy="14045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8650" lIns="148650" spcFirstLastPara="1" rIns="148650" wrap="square" tIns="148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GB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still need to explore this. It would  depend on the screening algorithm. A lower threshold might be better suited for programs aiming to maximize case-finding.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20ac2d1910_0_10"/>
          <p:cNvSpPr txBox="1"/>
          <p:nvPr>
            <p:ph type="title"/>
          </p:nvPr>
        </p:nvSpPr>
        <p:spPr>
          <a:xfrm>
            <a:off x="838200" y="6415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GB" sz="4000"/>
              <a:t>Interoperability with health information systems</a:t>
            </a:r>
            <a:endParaRPr b="1" sz="4000"/>
          </a:p>
        </p:txBody>
      </p:sp>
      <p:sp>
        <p:nvSpPr>
          <p:cNvPr id="197" name="Google Shape;197;g120ac2d1910_0_10"/>
          <p:cNvSpPr txBox="1"/>
          <p:nvPr>
            <p:ph idx="1" type="body"/>
          </p:nvPr>
        </p:nvSpPr>
        <p:spPr>
          <a:xfrm>
            <a:off x="838200" y="212389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00"/>
              <a:t>We work with the public health system that currently doesn’t use EMR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00"/>
              <a:t>qXR has its platform that could not be integrated with IIH’s data management system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00"/>
              <a:t>qXR platform had the option to integrate some clinical findings and the CBNAAT report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2000"/>
              <a:t>It had good interoperability with the digital X-ray center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27f4b9b4e7_0_0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127f4b9b4e7_0_0"/>
          <p:cNvSpPr txBox="1"/>
          <p:nvPr>
            <p:ph type="title"/>
          </p:nvPr>
        </p:nvSpPr>
        <p:spPr>
          <a:xfrm>
            <a:off x="887251" y="-910118"/>
            <a:ext cx="5848352" cy="19428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GB" sz="3600"/>
              <a:t>Data storage and privacy</a:t>
            </a:r>
            <a:endParaRPr/>
          </a:p>
        </p:txBody>
      </p:sp>
      <p:sp>
        <p:nvSpPr>
          <p:cNvPr id="204" name="Google Shape;204;g127f4b9b4e7_0_0"/>
          <p:cNvSpPr txBox="1"/>
          <p:nvPr>
            <p:ph idx="1" type="body"/>
          </p:nvPr>
        </p:nvSpPr>
        <p:spPr>
          <a:xfrm>
            <a:off x="887251" y="2339069"/>
            <a:ext cx="4979159" cy="3578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All the data was stored on cloud.</a:t>
            </a:r>
            <a:endParaRPr/>
          </a:p>
          <a:p>
            <a:pPr indent="-4572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The transfer gateway was a secure network.</a:t>
            </a:r>
            <a:endParaRPr/>
          </a:p>
          <a:p>
            <a:pPr indent="-4572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Patient data was de-identified before use for purposes other than the patient’s clinical pathway.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descr="Diagram&#10;&#10;Description automatically generated with low confidence" id="205" name="Google Shape;205;g127f4b9b4e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6462" y="1292249"/>
            <a:ext cx="5957887" cy="4322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sz="4000"/>
              <a:t>Results </a:t>
            </a:r>
            <a:endParaRPr b="1" sz="4000"/>
          </a:p>
        </p:txBody>
      </p:sp>
      <p:pic>
        <p:nvPicPr>
          <p:cNvPr descr="Graphical user interface, application&#10;&#10;Description automatically generated" id="211" name="Google Shape;211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3859" y="2351314"/>
            <a:ext cx="9564692" cy="2660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/>
          <p:nvPr>
            <p:ph type="title"/>
          </p:nvPr>
        </p:nvSpPr>
        <p:spPr>
          <a:xfrm>
            <a:off x="640078" y="300868"/>
            <a:ext cx="9942716" cy="1554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sz="4000"/>
              <a:t>Results : Sensitivity and Specificity compared against diagnosis confirmed by Gx*  </a:t>
            </a:r>
            <a:endParaRPr/>
          </a:p>
        </p:txBody>
      </p:sp>
      <p:graphicFrame>
        <p:nvGraphicFramePr>
          <p:cNvPr id="217" name="Google Shape;217;p28"/>
          <p:cNvGraphicFramePr/>
          <p:nvPr/>
        </p:nvGraphicFramePr>
        <p:xfrm>
          <a:off x="640078" y="23770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{CABB5AD7-602D-4553-89F1-2751B4F2B75F}</a:tableStyleId>
              </a:tblPr>
              <a:tblGrid>
                <a:gridCol w="919625"/>
                <a:gridCol w="1597825"/>
                <a:gridCol w="1184000"/>
                <a:gridCol w="1486700"/>
                <a:gridCol w="1000075"/>
              </a:tblGrid>
              <a:tr h="264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Xpert results</a:t>
                      </a:r>
                      <a:endParaRPr/>
                    </a:p>
                  </a:txBody>
                  <a:tcPr marT="9525" marB="0" marR="9525" marL="9525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  <a:tr h="31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MTB detected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MTB not detected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Grand Total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  <a:tr h="31735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QXR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Advised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227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236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463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  <a:tr h="3173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Advised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184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  <a:tr h="31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Grand Total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304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420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724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  <a:tr h="31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  <a:tr h="31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MTB detected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MTB not detected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Grand Total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  <a:tr h="31735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Radiologist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abnormal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307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  <a:tr h="3173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normal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266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386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  <a:tr h="31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Grand Total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290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403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693</a:t>
                      </a:r>
                      <a:endParaRPr b="1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218" name="Google Shape;218;p28"/>
          <p:cNvGraphicFramePr/>
          <p:nvPr/>
        </p:nvGraphicFramePr>
        <p:xfrm>
          <a:off x="7476257" y="23770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{CABB5AD7-602D-4553-89F1-2751B4F2B75F}</a:tableStyleId>
              </a:tblPr>
              <a:tblGrid>
                <a:gridCol w="2340975"/>
                <a:gridCol w="1734675"/>
              </a:tblGrid>
              <a:tr h="24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Sensitivity QXR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  <a:tr h="24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Specificity QXR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44%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  <a:tr h="24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  <a:tr h="24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Sensitivity radiologist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59%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  <a:tr h="24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Specificity radiologist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66%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  <a:tr h="24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  <a:tr h="24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TB missed QXR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25%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  <a:tr h="24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TB missed radiologist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41%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  <a:tr h="24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  <a:tr h="24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PPV QXR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49%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  <a:tr h="24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PPV radiologist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55%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  <a:tr h="24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  <a:tr h="24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NPV QXR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70%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  <a:tr h="24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NPV radiologist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69%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219" name="Google Shape;219;p28"/>
          <p:cNvSpPr txBox="1"/>
          <p:nvPr/>
        </p:nvSpPr>
        <p:spPr>
          <a:xfrm>
            <a:off x="497574" y="6266399"/>
            <a:ext cx="54722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*Some patients were diagnosed clinically by physicians </a:t>
            </a:r>
            <a:endParaRPr/>
          </a:p>
        </p:txBody>
      </p:sp>
      <p:sp>
        <p:nvSpPr>
          <p:cNvPr id="220" name="Google Shape;220;p28"/>
          <p:cNvSpPr txBox="1"/>
          <p:nvPr/>
        </p:nvSpPr>
        <p:spPr>
          <a:xfrm>
            <a:off x="640078" y="5620068"/>
            <a:ext cx="27313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Concordance - 71%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0ac2d1910_0_25"/>
          <p:cNvSpPr/>
          <p:nvPr/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120ac2d1910_0_25"/>
          <p:cNvSpPr txBox="1"/>
          <p:nvPr>
            <p:ph type="title"/>
          </p:nvPr>
        </p:nvSpPr>
        <p:spPr>
          <a:xfrm>
            <a:off x="900363" y="708819"/>
            <a:ext cx="8985250" cy="1118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GB" sz="4000"/>
              <a:t>Scaling up</a:t>
            </a:r>
            <a:endParaRPr/>
          </a:p>
        </p:txBody>
      </p:sp>
      <p:sp>
        <p:nvSpPr>
          <p:cNvPr id="227" name="Google Shape;227;g120ac2d1910_0_25"/>
          <p:cNvSpPr txBox="1"/>
          <p:nvPr>
            <p:ph idx="1" type="body"/>
          </p:nvPr>
        </p:nvSpPr>
        <p:spPr>
          <a:xfrm>
            <a:off x="900363" y="2071761"/>
            <a:ext cx="10229600" cy="3486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1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GB" sz="1900"/>
              <a:t>We are not scaling up implementation at the moment. </a:t>
            </a:r>
            <a:endParaRPr/>
          </a:p>
          <a:p>
            <a:pPr indent="-342900" lvl="1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GB" sz="1900"/>
              <a:t>We hope to dive deeper into the applications of the CAD AI system, learn from other experiences and then move forward</a:t>
            </a:r>
            <a:endParaRPr/>
          </a:p>
          <a:p>
            <a:pPr indent="0" lvl="1" marL="1143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 </a:t>
            </a:r>
            <a:endParaRPr sz="1600"/>
          </a:p>
        </p:txBody>
      </p:sp>
      <p:sp>
        <p:nvSpPr>
          <p:cNvPr id="228" name="Google Shape;228;g120ac2d1910_0_25"/>
          <p:cNvSpPr txBox="1"/>
          <p:nvPr/>
        </p:nvSpPr>
        <p:spPr>
          <a:xfrm>
            <a:off x="900363" y="3221665"/>
            <a:ext cx="9994900" cy="2860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/>
          <p:nvPr/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9"/>
          <p:cNvSpPr txBox="1"/>
          <p:nvPr>
            <p:ph type="title"/>
          </p:nvPr>
        </p:nvSpPr>
        <p:spPr>
          <a:xfrm>
            <a:off x="900363" y="708819"/>
            <a:ext cx="8985250" cy="1118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GB" sz="4000"/>
              <a:t>Scaling up</a:t>
            </a:r>
            <a:endParaRPr/>
          </a:p>
        </p:txBody>
      </p:sp>
      <p:sp>
        <p:nvSpPr>
          <p:cNvPr id="235" name="Google Shape;235;p29"/>
          <p:cNvSpPr txBox="1"/>
          <p:nvPr>
            <p:ph idx="1" type="body"/>
          </p:nvPr>
        </p:nvSpPr>
        <p:spPr>
          <a:xfrm>
            <a:off x="900363" y="1628775"/>
            <a:ext cx="10229600" cy="4452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1143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GB" sz="2900"/>
              <a:t>Experience with Analog film study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GB" sz="1900"/>
              <a:t>qTrack is a mobile application that converts analog CXRs to DICOM images by capturing the CXR film using the phone camera, which is then read by qXR.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GB" sz="1900"/>
              <a:t>Our study used films printed by the digital system.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GB" sz="1900"/>
              <a:t>There is an ongoing validation study to assess the analog algorithm's performance compared the web application</a:t>
            </a:r>
            <a:endParaRPr sz="1600"/>
          </a:p>
          <a:p>
            <a:pPr indent="0" lvl="1" marL="1143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 </a:t>
            </a:r>
            <a:endParaRPr sz="1600"/>
          </a:p>
        </p:txBody>
      </p:sp>
      <p:sp>
        <p:nvSpPr>
          <p:cNvPr id="236" name="Google Shape;236;p29"/>
          <p:cNvSpPr txBox="1"/>
          <p:nvPr/>
        </p:nvSpPr>
        <p:spPr>
          <a:xfrm>
            <a:off x="900363" y="3221665"/>
            <a:ext cx="9994900" cy="2860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GB" sz="4000"/>
              <a:t>Success </a:t>
            </a:r>
            <a:endParaRPr/>
          </a:p>
        </p:txBody>
      </p:sp>
      <p:sp>
        <p:nvSpPr>
          <p:cNvPr id="242" name="Google Shape;242;p30"/>
          <p:cNvSpPr txBox="1"/>
          <p:nvPr>
            <p:ph idx="1" type="body"/>
          </p:nvPr>
        </p:nvSpPr>
        <p:spPr>
          <a:xfrm>
            <a:off x="838200" y="1804989"/>
            <a:ext cx="10263188" cy="3067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We successfully detected 1577 TB presumptive people and screened a total of ~2700 people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CAD was very helpful as a clinical decision support tool during the pandemic 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It was a novel approach that helped us build a new perspective to design future projects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Research study has helped generate valuable learnings that would be beneficial for TB programs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Outline</a:t>
            </a:r>
            <a:endParaRPr/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838200" y="1584163"/>
            <a:ext cx="10515600" cy="47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Background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Program planning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Screening algorithm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Deployment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Operational set-up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Threshold score selection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Interoperability with health information systems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Data storage and privacy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Results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Success stories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Scaling up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Experience with the X-ray and CAD vendor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Challenges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Lessons learned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What would you do differently next time?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/>
          <p:nvPr>
            <p:ph type="title"/>
          </p:nvPr>
        </p:nvSpPr>
        <p:spPr>
          <a:xfrm>
            <a:off x="583018" y="6810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1" lang="en-GB" sz="7200"/>
            </a:br>
            <a:r>
              <a:rPr lang="en-GB" sz="8000"/>
              <a:t> </a:t>
            </a:r>
            <a:r>
              <a:rPr b="1" lang="en-GB"/>
              <a:t>Experience with the X-ray and CAD vendor(s)</a:t>
            </a:r>
            <a:br>
              <a:rPr b="1" lang="en-GB" sz="8000"/>
            </a:br>
            <a:br>
              <a:rPr lang="en-GB" sz="8000"/>
            </a:br>
            <a:endParaRPr/>
          </a:p>
        </p:txBody>
      </p:sp>
      <p:sp>
        <p:nvSpPr>
          <p:cNvPr id="248" name="Google Shape;248;p31"/>
          <p:cNvSpPr txBox="1"/>
          <p:nvPr>
            <p:ph idx="1" type="body"/>
          </p:nvPr>
        </p:nvSpPr>
        <p:spPr>
          <a:xfrm>
            <a:off x="838200" y="2328529"/>
            <a:ext cx="10515600" cy="3348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CAD vendor (Qure.ai) was supportive and involved throughout the implementation  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There was a quick resolution of all the operational challenges.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Product was easy to use and interpret.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Collaborating on research findings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lang="en-GB"/>
            </a:b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sz="4000"/>
              <a:t>Implementation Challenges</a:t>
            </a:r>
            <a:endParaRPr b="1" sz="4000"/>
          </a:p>
        </p:txBody>
      </p:sp>
      <p:grpSp>
        <p:nvGrpSpPr>
          <p:cNvPr id="254" name="Google Shape;254;p10"/>
          <p:cNvGrpSpPr/>
          <p:nvPr/>
        </p:nvGrpSpPr>
        <p:grpSpPr>
          <a:xfrm>
            <a:off x="838200" y="1826150"/>
            <a:ext cx="10515600" cy="4300992"/>
            <a:chOff x="0" y="525"/>
            <a:chExt cx="10515600" cy="4300992"/>
          </a:xfrm>
        </p:grpSpPr>
        <p:sp>
          <p:nvSpPr>
            <p:cNvPr id="255" name="Google Shape;255;p10"/>
            <p:cNvSpPr/>
            <p:nvPr/>
          </p:nvSpPr>
          <p:spPr>
            <a:xfrm>
              <a:off x="0" y="525"/>
              <a:ext cx="10515600" cy="1228855"/>
            </a:xfrm>
            <a:prstGeom prst="roundRect">
              <a:avLst>
                <a:gd fmla="val 10000" name="adj"/>
              </a:avLst>
            </a:prstGeom>
            <a:solidFill>
              <a:srgbClr val="D0C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371728" y="277017"/>
              <a:ext cx="675870" cy="67587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1419327" y="525"/>
              <a:ext cx="9096272" cy="1228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0"/>
            <p:cNvSpPr txBox="1"/>
            <p:nvPr/>
          </p:nvSpPr>
          <p:spPr>
            <a:xfrm>
              <a:off x="1419327" y="525"/>
              <a:ext cx="9096272" cy="1228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0050" lIns="130050" spcFirstLastPara="1" rIns="130050" wrap="square" tIns="130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lang="en-GB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Availability of infrastructure and trained personnel was an issue in remote digital X-ray centers</a:t>
              </a: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0" y="1536593"/>
              <a:ext cx="10515600" cy="1228855"/>
            </a:xfrm>
            <a:prstGeom prst="roundRect">
              <a:avLst>
                <a:gd fmla="val 10000" name="adj"/>
              </a:avLst>
            </a:prstGeom>
            <a:solidFill>
              <a:srgbClr val="D0C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371728" y="1813086"/>
              <a:ext cx="675870" cy="67587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1419327" y="1536593"/>
              <a:ext cx="9096272" cy="1228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0"/>
            <p:cNvSpPr txBox="1"/>
            <p:nvPr/>
          </p:nvSpPr>
          <p:spPr>
            <a:xfrm>
              <a:off x="1419327" y="1536593"/>
              <a:ext cx="9096272" cy="1228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0050" lIns="130050" spcFirstLastPara="1" rIns="130050" wrap="square" tIns="130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lang="en-GB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Low internet speed was a challenge in one of the X-ray centers</a:t>
              </a: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0" y="3072662"/>
              <a:ext cx="10515600" cy="1228855"/>
            </a:xfrm>
            <a:prstGeom prst="roundRect">
              <a:avLst>
                <a:gd fmla="val 10000" name="adj"/>
              </a:avLst>
            </a:prstGeom>
            <a:solidFill>
              <a:srgbClr val="D0C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371728" y="3349155"/>
              <a:ext cx="675870" cy="67587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1419327" y="3072662"/>
              <a:ext cx="9096272" cy="1228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0"/>
            <p:cNvSpPr txBox="1"/>
            <p:nvPr/>
          </p:nvSpPr>
          <p:spPr>
            <a:xfrm>
              <a:off x="1419327" y="3072662"/>
              <a:ext cx="9096272" cy="1228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0050" lIns="130050" spcFirstLastPara="1" rIns="130050" wrap="square" tIns="130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lang="en-GB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Selecting X-rays and sending to the CAD is time consuming if auto push is not feasible and volume is very high. 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 txBox="1"/>
          <p:nvPr>
            <p:ph type="title"/>
          </p:nvPr>
        </p:nvSpPr>
        <p:spPr>
          <a:xfrm>
            <a:off x="618100" y="-1757387"/>
            <a:ext cx="4862848" cy="55692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sz="4000"/>
              <a:t>Lessons learned </a:t>
            </a:r>
            <a:endParaRPr/>
          </a:p>
        </p:txBody>
      </p:sp>
      <p:grpSp>
        <p:nvGrpSpPr>
          <p:cNvPr id="273" name="Google Shape;273;p11"/>
          <p:cNvGrpSpPr/>
          <p:nvPr/>
        </p:nvGrpSpPr>
        <p:grpSpPr>
          <a:xfrm>
            <a:off x="731889" y="2292878"/>
            <a:ext cx="11007494" cy="3583835"/>
            <a:chOff x="3226" y="1395624"/>
            <a:chExt cx="11007494" cy="3583835"/>
          </a:xfrm>
        </p:grpSpPr>
        <p:sp>
          <p:nvSpPr>
            <p:cNvPr id="274" name="Google Shape;274;p11"/>
            <p:cNvSpPr/>
            <p:nvPr/>
          </p:nvSpPr>
          <p:spPr>
            <a:xfrm>
              <a:off x="3226" y="1395624"/>
              <a:ext cx="2559882" cy="3583835"/>
            </a:xfrm>
            <a:prstGeom prst="rect">
              <a:avLst/>
            </a:prstGeom>
            <a:solidFill>
              <a:srgbClr val="CDCFD3">
                <a:alpha val="89803"/>
              </a:srgbClr>
            </a:solidFill>
            <a:ln cap="flat" cmpd="sng" w="12700">
              <a:solidFill>
                <a:srgbClr val="CDCFD3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1"/>
            <p:cNvSpPr txBox="1"/>
            <p:nvPr/>
          </p:nvSpPr>
          <p:spPr>
            <a:xfrm>
              <a:off x="3226" y="2757481"/>
              <a:ext cx="2559882" cy="2150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99575" spcFirstLastPara="1" rIns="199575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CAD could act as a passive screening tool if integrated into the health system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745592" y="1754007"/>
              <a:ext cx="1075150" cy="1075150"/>
            </a:xfrm>
            <a:prstGeom prst="ellipse">
              <a:avLst/>
            </a:prstGeom>
            <a:solidFill>
              <a:schemeClr val="dk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1"/>
            <p:cNvSpPr txBox="1"/>
            <p:nvPr/>
          </p:nvSpPr>
          <p:spPr>
            <a:xfrm>
              <a:off x="903044" y="1911459"/>
              <a:ext cx="760246" cy="760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83800" spcFirstLastPara="1" rIns="838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Calibri"/>
                <a:buNone/>
              </a:pPr>
              <a:r>
                <a:rPr lang="en-GB" sz="4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3226" y="4979387"/>
              <a:ext cx="2559882" cy="72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2819097" y="1395624"/>
              <a:ext cx="2559882" cy="3583835"/>
            </a:xfrm>
            <a:prstGeom prst="rect">
              <a:avLst/>
            </a:prstGeom>
            <a:solidFill>
              <a:srgbClr val="CDCFD3">
                <a:alpha val="89803"/>
              </a:srgbClr>
            </a:solidFill>
            <a:ln cap="flat" cmpd="sng" w="12700">
              <a:solidFill>
                <a:srgbClr val="CDCFD3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2819097" y="2757481"/>
              <a:ext cx="2559882" cy="2150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99575" spcFirstLastPara="1" rIns="199575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Managing multiple X-ray centres was challenging. It’s best to start with one centre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3561463" y="1754007"/>
              <a:ext cx="1075150" cy="1075150"/>
            </a:xfrm>
            <a:prstGeom prst="ellipse">
              <a:avLst/>
            </a:prstGeom>
            <a:solidFill>
              <a:schemeClr val="dk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1"/>
            <p:cNvSpPr txBox="1"/>
            <p:nvPr/>
          </p:nvSpPr>
          <p:spPr>
            <a:xfrm>
              <a:off x="3718915" y="1911459"/>
              <a:ext cx="760246" cy="760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83800" spcFirstLastPara="1" rIns="838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Calibri"/>
                <a:buNone/>
              </a:pPr>
              <a:r>
                <a:rPr lang="en-GB" sz="4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2819097" y="4979387"/>
              <a:ext cx="2559882" cy="72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5634968" y="1395624"/>
              <a:ext cx="2559882" cy="3583835"/>
            </a:xfrm>
            <a:prstGeom prst="rect">
              <a:avLst/>
            </a:prstGeom>
            <a:solidFill>
              <a:srgbClr val="CDCFD3">
                <a:alpha val="89803"/>
              </a:srgbClr>
            </a:solidFill>
            <a:ln cap="flat" cmpd="sng" w="12700">
              <a:solidFill>
                <a:srgbClr val="CDCFD3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1"/>
            <p:cNvSpPr txBox="1"/>
            <p:nvPr/>
          </p:nvSpPr>
          <p:spPr>
            <a:xfrm>
              <a:off x="5634968" y="2757481"/>
              <a:ext cx="2559882" cy="2150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99575" spcFirstLastPara="1" rIns="199575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It’s crucial to find the best space for CAD solution in the ongoing program pathway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6377334" y="1754007"/>
              <a:ext cx="1075150" cy="1075150"/>
            </a:xfrm>
            <a:prstGeom prst="ellipse">
              <a:avLst/>
            </a:prstGeom>
            <a:solidFill>
              <a:schemeClr val="dk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1"/>
            <p:cNvSpPr txBox="1"/>
            <p:nvPr/>
          </p:nvSpPr>
          <p:spPr>
            <a:xfrm>
              <a:off x="6534786" y="1911459"/>
              <a:ext cx="760246" cy="760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83800" spcFirstLastPara="1" rIns="838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Calibri"/>
                <a:buNone/>
              </a:pPr>
              <a:r>
                <a:rPr lang="en-GB" sz="4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5634968" y="4979387"/>
              <a:ext cx="2559882" cy="72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450838" y="1395624"/>
              <a:ext cx="2559882" cy="3583835"/>
            </a:xfrm>
            <a:prstGeom prst="rect">
              <a:avLst/>
            </a:prstGeom>
            <a:solidFill>
              <a:srgbClr val="CDCFD3">
                <a:alpha val="89803"/>
              </a:srgbClr>
            </a:solidFill>
            <a:ln cap="flat" cmpd="sng" w="12700">
              <a:solidFill>
                <a:srgbClr val="CDCFD3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1"/>
            <p:cNvSpPr txBox="1"/>
            <p:nvPr/>
          </p:nvSpPr>
          <p:spPr>
            <a:xfrm>
              <a:off x="8450838" y="2757481"/>
              <a:ext cx="2559882" cy="2150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99575" spcFirstLastPara="1" rIns="199575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should have done a thorough operational research to understand implications of Threshold scores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9193204" y="1754007"/>
              <a:ext cx="1075150" cy="1075150"/>
            </a:xfrm>
            <a:prstGeom prst="ellipse">
              <a:avLst/>
            </a:prstGeom>
            <a:solidFill>
              <a:schemeClr val="dk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1"/>
            <p:cNvSpPr txBox="1"/>
            <p:nvPr/>
          </p:nvSpPr>
          <p:spPr>
            <a:xfrm>
              <a:off x="9350656" y="1911459"/>
              <a:ext cx="760246" cy="760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83800" spcFirstLastPara="1" rIns="838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Calibri"/>
                <a:buNone/>
              </a:pPr>
              <a:r>
                <a:rPr lang="en-GB" sz="4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8450838" y="4979387"/>
              <a:ext cx="2559882" cy="72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sz="4000"/>
              <a:t>What would you do differently next time?</a:t>
            </a:r>
            <a:endParaRPr/>
          </a:p>
        </p:txBody>
      </p:sp>
      <p:grpSp>
        <p:nvGrpSpPr>
          <p:cNvPr id="299" name="Google Shape;299;p12"/>
          <p:cNvGrpSpPr/>
          <p:nvPr/>
        </p:nvGrpSpPr>
        <p:grpSpPr>
          <a:xfrm>
            <a:off x="1127050" y="2148268"/>
            <a:ext cx="10226749" cy="4028202"/>
            <a:chOff x="0" y="491"/>
            <a:chExt cx="10226749" cy="4028202"/>
          </a:xfrm>
        </p:grpSpPr>
        <p:sp>
          <p:nvSpPr>
            <p:cNvPr id="300" name="Google Shape;300;p12"/>
            <p:cNvSpPr/>
            <p:nvPr/>
          </p:nvSpPr>
          <p:spPr>
            <a:xfrm>
              <a:off x="0" y="491"/>
              <a:ext cx="10226749" cy="1150914"/>
            </a:xfrm>
            <a:prstGeom prst="roundRect">
              <a:avLst>
                <a:gd fmla="val 10000" name="adj"/>
              </a:avLst>
            </a:prstGeom>
            <a:solidFill>
              <a:srgbClr val="D0C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348151" y="259447"/>
              <a:ext cx="633003" cy="63300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1329306" y="491"/>
              <a:ext cx="8897442" cy="1150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2"/>
            <p:cNvSpPr txBox="1"/>
            <p:nvPr/>
          </p:nvSpPr>
          <p:spPr>
            <a:xfrm>
              <a:off x="1329306" y="491"/>
              <a:ext cx="8897442" cy="1150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800" lIns="121800" spcFirstLastPara="1" rIns="121800" wrap="square" tIns="121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lang="en-GB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Adjust</a:t>
              </a:r>
              <a:r>
                <a:rPr lang="en-GB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variables to see the performance and best fit of CAD</a:t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2"/>
            <p:cNvSpPr/>
            <p:nvPr/>
          </p:nvSpPr>
          <p:spPr>
            <a:xfrm>
              <a:off x="0" y="1439135"/>
              <a:ext cx="10226749" cy="1150914"/>
            </a:xfrm>
            <a:prstGeom prst="roundRect">
              <a:avLst>
                <a:gd fmla="val 10000" name="adj"/>
              </a:avLst>
            </a:prstGeom>
            <a:solidFill>
              <a:srgbClr val="D0C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348151" y="1698091"/>
              <a:ext cx="633003" cy="63300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1329306" y="1439135"/>
              <a:ext cx="8897442" cy="1150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2"/>
            <p:cNvSpPr txBox="1"/>
            <p:nvPr/>
          </p:nvSpPr>
          <p:spPr>
            <a:xfrm>
              <a:off x="1329306" y="1439135"/>
              <a:ext cx="8897442" cy="1150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800" lIns="121800" spcFirstLastPara="1" rIns="121800" wrap="square" tIns="121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lang="en-GB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Engage stakeholders early</a:t>
              </a:r>
              <a:endParaRPr/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0" y="2877779"/>
              <a:ext cx="10226749" cy="1150914"/>
            </a:xfrm>
            <a:prstGeom prst="roundRect">
              <a:avLst>
                <a:gd fmla="val 10000" name="adj"/>
              </a:avLst>
            </a:prstGeom>
            <a:solidFill>
              <a:srgbClr val="D0C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348151" y="3136735"/>
              <a:ext cx="633003" cy="63300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1329306" y="2877779"/>
              <a:ext cx="8897442" cy="1150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2"/>
            <p:cNvSpPr txBox="1"/>
            <p:nvPr/>
          </p:nvSpPr>
          <p:spPr>
            <a:xfrm>
              <a:off x="1329306" y="2877779"/>
              <a:ext cx="8897442" cy="1150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800" lIns="121800" spcFirstLastPara="1" rIns="121800" wrap="square" tIns="121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lang="en-GB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Evaluate infrastructure required to support deployment prior to implementation</a:t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"/>
          <p:cNvSpPr/>
          <p:nvPr/>
        </p:nvSpPr>
        <p:spPr>
          <a:xfrm>
            <a:off x="321564" y="320040"/>
            <a:ext cx="11548872" cy="6217920"/>
          </a:xfrm>
          <a:prstGeom prst="rect">
            <a:avLst/>
          </a:prstGeom>
          <a:solidFill>
            <a:schemeClr val="dk1">
              <a:alpha val="1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2"/>
          <p:cNvSpPr txBox="1"/>
          <p:nvPr>
            <p:ph type="title"/>
          </p:nvPr>
        </p:nvSpPr>
        <p:spPr>
          <a:xfrm>
            <a:off x="1024128" y="965199"/>
            <a:ext cx="6766078" cy="492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en-GB" sz="5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/>
          </a:p>
        </p:txBody>
      </p:sp>
      <p:sp>
        <p:nvSpPr>
          <p:cNvPr id="318" name="Google Shape;318;p32"/>
          <p:cNvSpPr txBox="1"/>
          <p:nvPr>
            <p:ph idx="1" type="body"/>
          </p:nvPr>
        </p:nvSpPr>
        <p:spPr>
          <a:xfrm>
            <a:off x="8438729" y="965198"/>
            <a:ext cx="2707937" cy="4927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GB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We look forward to your questions</a:t>
            </a:r>
            <a:endParaRPr/>
          </a:p>
        </p:txBody>
      </p:sp>
      <p:cxnSp>
        <p:nvCxnSpPr>
          <p:cNvPr id="319" name="Google Shape;319;p32"/>
          <p:cNvCxnSpPr/>
          <p:nvPr/>
        </p:nvCxnSpPr>
        <p:spPr>
          <a:xfrm>
            <a:off x="8138160" y="2057399"/>
            <a:ext cx="0" cy="27432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"/>
          <p:cNvSpPr txBox="1"/>
          <p:nvPr>
            <p:ph type="title"/>
          </p:nvPr>
        </p:nvSpPr>
        <p:spPr>
          <a:xfrm>
            <a:off x="838200" y="365125"/>
            <a:ext cx="10515600" cy="1306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sz="3600"/>
              <a:t>Background</a:t>
            </a:r>
            <a:endParaRPr/>
          </a:p>
        </p:txBody>
      </p:sp>
      <p:pic>
        <p:nvPicPr>
          <p:cNvPr descr="A collage of people&#10;&#10;Description automatically generated with low confidence" id="100" name="Google Shape;100;p3"/>
          <p:cNvPicPr preferRelativeResize="0"/>
          <p:nvPr/>
        </p:nvPicPr>
        <p:blipFill rotWithShape="1">
          <a:blip r:embed="rId3">
            <a:alphaModFix/>
          </a:blip>
          <a:srcRect b="7208" l="0" r="2" t="7206"/>
          <a:stretch/>
        </p:blipFill>
        <p:spPr>
          <a:xfrm>
            <a:off x="6396844" y="1786270"/>
            <a:ext cx="5278268" cy="361403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>
            <p:ph idx="1" type="body"/>
          </p:nvPr>
        </p:nvSpPr>
        <p:spPr>
          <a:xfrm>
            <a:off x="838200" y="1671568"/>
            <a:ext cx="4956958" cy="4505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1800"/>
              <a:t>Innovators In Health is a grassroots non-profit working alongside National TB Elimination Program(NTEP) towards TB elimination since 2010 in Bihar, India. 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1800"/>
              <a:t>Supported by Stop TB Partnership for Wave 5, 5s, Wave 7, and Wave 9 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1800"/>
              <a:t>We implemented </a:t>
            </a:r>
            <a:r>
              <a:rPr b="1" lang="en-GB" sz="1800"/>
              <a:t>qXR by Qure.ai</a:t>
            </a:r>
            <a:r>
              <a:rPr lang="en-GB" sz="1800"/>
              <a:t> from July 2020 – May 2021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0ac2d1910_0_5"/>
          <p:cNvSpPr txBox="1"/>
          <p:nvPr>
            <p:ph type="title"/>
          </p:nvPr>
        </p:nvSpPr>
        <p:spPr>
          <a:xfrm>
            <a:off x="586740" y="0"/>
            <a:ext cx="11018520" cy="14344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sz="3600"/>
              <a:t>Program planning - vendor selection and product costs</a:t>
            </a:r>
            <a:endParaRPr/>
          </a:p>
        </p:txBody>
      </p:sp>
      <p:sp>
        <p:nvSpPr>
          <p:cNvPr id="107" name="Google Shape;107;g120ac2d1910_0_5"/>
          <p:cNvSpPr txBox="1"/>
          <p:nvPr>
            <p:ph idx="1" type="body"/>
          </p:nvPr>
        </p:nvSpPr>
        <p:spPr>
          <a:xfrm>
            <a:off x="717064" y="2072072"/>
            <a:ext cx="6399432" cy="4096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We received a grant of 10,000 scans with our TB Reach Wave 7 proposal. There were no additional procurement costs. 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We used qXR – a chest X-ray screening solution built using deep learning. It classifies chest X-rays as TB Negative(normal) or TB Presumptive (abnormal), identifies abnormal findings, and highlights them on the X-ray. 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We selected this product as it was clinically validated and was being developed within the country.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descr="A picture containing text, electronics, screenshot&#10;&#10;Description automatically generated" id="108" name="Google Shape;108;g120ac2d1910_0_5"/>
          <p:cNvPicPr preferRelativeResize="0"/>
          <p:nvPr/>
        </p:nvPicPr>
        <p:blipFill rotWithShape="1">
          <a:blip r:embed="rId3">
            <a:alphaModFix/>
          </a:blip>
          <a:srcRect b="1" l="6882" r="32749" t="0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/>
          <p:nvPr>
            <p:ph type="title"/>
          </p:nvPr>
        </p:nvSpPr>
        <p:spPr>
          <a:xfrm>
            <a:off x="836675" y="69229"/>
            <a:ext cx="10515600" cy="1306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sz="3600"/>
              <a:t>Program planning </a:t>
            </a:r>
            <a:endParaRPr/>
          </a:p>
        </p:txBody>
      </p:sp>
      <p:sp>
        <p:nvSpPr>
          <p:cNvPr id="115" name="Google Shape;115;p4"/>
          <p:cNvSpPr txBox="1"/>
          <p:nvPr>
            <p:ph idx="1" type="body"/>
          </p:nvPr>
        </p:nvSpPr>
        <p:spPr>
          <a:xfrm>
            <a:off x="836675" y="1562986"/>
            <a:ext cx="8442617" cy="4954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1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36557"/>
              <a:buNone/>
            </a:pPr>
            <a:r>
              <a:rPr b="1" lang="en-GB" sz="1900"/>
              <a:t>Stakeholder engagement  </a:t>
            </a:r>
            <a:endParaRPr/>
          </a:p>
          <a:p>
            <a:pPr indent="-228600" lvl="3" marL="68580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36557"/>
              <a:buChar char="•"/>
            </a:pPr>
            <a:r>
              <a:rPr lang="en-GB" sz="1900"/>
              <a:t>We got permission from the State TB office prior to project initiation</a:t>
            </a:r>
            <a:endParaRPr/>
          </a:p>
          <a:p>
            <a:pPr indent="-228600" lvl="3" marL="68580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36557"/>
              <a:buChar char="•"/>
            </a:pPr>
            <a:r>
              <a:rPr lang="en-GB" sz="1900"/>
              <a:t>Buy-in from District TB centre and physicians at the Primary Health Centre </a:t>
            </a:r>
            <a:endParaRPr/>
          </a:p>
          <a:p>
            <a:pPr indent="-228600" lvl="3" marL="68580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36557"/>
              <a:buChar char="•"/>
            </a:pPr>
            <a:r>
              <a:rPr lang="en-GB" sz="1900"/>
              <a:t>Discussion with program staff to ensure proper integration in the screening algorithm</a:t>
            </a:r>
            <a:endParaRPr/>
          </a:p>
          <a:p>
            <a:pPr indent="0" lvl="1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36557"/>
              <a:buNone/>
            </a:pPr>
            <a:r>
              <a:rPr b="1" lang="en-GB" sz="1900"/>
              <a:t>Training overview </a:t>
            </a:r>
            <a:endParaRPr/>
          </a:p>
          <a:p>
            <a:pPr indent="-228600" lvl="3" marL="68580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36557"/>
              <a:buChar char="•"/>
            </a:pPr>
            <a:r>
              <a:rPr lang="en-GB" sz="1900"/>
              <a:t>Introductory call with technicians in the digital X-ray centre</a:t>
            </a:r>
            <a:endParaRPr/>
          </a:p>
          <a:p>
            <a:pPr indent="-228600" lvl="3" marL="685800" rtl="0" algn="l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36557"/>
              <a:buChar char="•"/>
            </a:pPr>
            <a:r>
              <a:rPr lang="en-GB" sz="1900"/>
              <a:t>Program staff and X-ray technicians were trained after deployment</a:t>
            </a:r>
            <a:endParaRPr/>
          </a:p>
          <a:p>
            <a:pPr indent="-228600" lvl="3" marL="68580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36557"/>
              <a:buChar char="•"/>
            </a:pPr>
            <a:r>
              <a:rPr lang="en-GB" sz="1900"/>
              <a:t>Physicians were engaged in one on one conversation </a:t>
            </a:r>
            <a:endParaRPr/>
          </a:p>
          <a:p>
            <a:pPr indent="-114299" lvl="1" marL="899999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35872"/>
              <a:buFont typeface="Calibri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75184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75184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7"/>
          <p:cNvSpPr txBox="1"/>
          <p:nvPr>
            <p:ph type="title"/>
          </p:nvPr>
        </p:nvSpPr>
        <p:spPr>
          <a:xfrm>
            <a:off x="836675" y="69229"/>
            <a:ext cx="10515600" cy="1306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sz="4000"/>
              <a:t>Program planning </a:t>
            </a:r>
            <a:endParaRPr/>
          </a:p>
        </p:txBody>
      </p:sp>
      <p:sp>
        <p:nvSpPr>
          <p:cNvPr id="122" name="Google Shape;122;p7"/>
          <p:cNvSpPr txBox="1"/>
          <p:nvPr>
            <p:ph idx="1" type="body"/>
          </p:nvPr>
        </p:nvSpPr>
        <p:spPr>
          <a:xfrm>
            <a:off x="805351" y="1375672"/>
            <a:ext cx="6359521" cy="4593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1" marL="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6096"/>
              <a:buNone/>
            </a:pPr>
            <a:r>
              <a:rPr b="1" lang="en-GB" sz="2700"/>
              <a:t>Site selection </a:t>
            </a:r>
            <a:endParaRPr/>
          </a:p>
          <a:p>
            <a:pPr indent="-228600" lvl="3" marL="68580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44144"/>
              <a:buChar char="•"/>
            </a:pPr>
            <a:r>
              <a:rPr lang="en-GB"/>
              <a:t>A part of TB Reach Wave 7 was focused on case-finding, driven by community health workers. We integrated AI screening within this part.</a:t>
            </a:r>
            <a:endParaRPr/>
          </a:p>
          <a:p>
            <a:pPr indent="-228600" lvl="3" marL="68580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44144"/>
              <a:buChar char="•"/>
            </a:pPr>
            <a:r>
              <a:rPr lang="en-GB"/>
              <a:t>The AI solution was deployed across four digital X-ray centres in Samastipur, Bihar. These centres covered the whole program area</a:t>
            </a:r>
            <a:endParaRPr/>
          </a:p>
          <a:p>
            <a:pPr indent="-228600" lvl="3" marL="68580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44144"/>
              <a:buChar char="•"/>
            </a:pPr>
            <a:r>
              <a:rPr lang="en-GB"/>
              <a:t>People with TB-like symptoms (presumptive) accessing care in the Public sector were screened by AI</a:t>
            </a:r>
            <a:endParaRPr/>
          </a:p>
          <a:p>
            <a:pPr indent="0" lvl="3" marL="45720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44144"/>
              <a:buNone/>
            </a:pPr>
            <a:r>
              <a:t/>
            </a:r>
            <a:endParaRPr/>
          </a:p>
          <a:p>
            <a:pPr indent="0" lvl="3" marL="45720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44144"/>
              <a:buNone/>
            </a:pPr>
            <a:r>
              <a:t/>
            </a:r>
            <a:endParaRPr/>
          </a:p>
          <a:p>
            <a:pPr indent="-76200" lvl="3" marL="68580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35872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75184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75184"/>
              <a:buNone/>
            </a:pPr>
            <a:r>
              <a:t/>
            </a:r>
            <a:endParaRPr sz="1100"/>
          </a:p>
        </p:txBody>
      </p:sp>
      <p:pic>
        <p:nvPicPr>
          <p:cNvPr descr="Map&#10;&#10;Description automatically generated" id="123" name="Google Shape;123;p7"/>
          <p:cNvPicPr preferRelativeResize="0"/>
          <p:nvPr/>
        </p:nvPicPr>
        <p:blipFill rotWithShape="1">
          <a:blip r:embed="rId3">
            <a:alphaModFix/>
          </a:blip>
          <a:srcRect b="2" l="5036" r="1525" t="-56468"/>
          <a:stretch/>
        </p:blipFill>
        <p:spPr>
          <a:xfrm>
            <a:off x="7711564" y="698352"/>
            <a:ext cx="4187403" cy="426003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7"/>
          <p:cNvSpPr/>
          <p:nvPr/>
        </p:nvSpPr>
        <p:spPr>
          <a:xfrm>
            <a:off x="9016408" y="3514061"/>
            <a:ext cx="637955" cy="579474"/>
          </a:xfrm>
          <a:prstGeom prst="frame">
            <a:avLst>
              <a:gd fmla="val 12500" name="adj1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sz="3600"/>
              <a:t>Screening Algorithm</a:t>
            </a:r>
            <a:endParaRPr b="1" sz="3600"/>
          </a:p>
        </p:txBody>
      </p:sp>
      <p:pic>
        <p:nvPicPr>
          <p:cNvPr descr="Diagram&#10;&#10;Description automatically generated" id="130" name="Google Shape;1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4757" y="1457324"/>
            <a:ext cx="9231844" cy="503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/>
          <p:nvPr>
            <p:ph type="title"/>
          </p:nvPr>
        </p:nvSpPr>
        <p:spPr>
          <a:xfrm>
            <a:off x="639270" y="421767"/>
            <a:ext cx="5867856" cy="769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 sz="4000"/>
              <a:t>Screening algorithm</a:t>
            </a:r>
            <a:endParaRPr/>
          </a:p>
        </p:txBody>
      </p:sp>
      <p:sp>
        <p:nvSpPr>
          <p:cNvPr id="136" name="Google Shape;136;p9"/>
          <p:cNvSpPr txBox="1"/>
          <p:nvPr>
            <p:ph idx="1" type="body"/>
          </p:nvPr>
        </p:nvSpPr>
        <p:spPr>
          <a:xfrm>
            <a:off x="958452" y="2008622"/>
            <a:ext cx="6202576" cy="2840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CAD used in a validation study format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CAD screening had no impact on patient’s diagnosis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All the X-rays were interpreted by radiologists and CAD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CBNAAT was used as a confirmatory test</a:t>
            </a:r>
            <a:endParaRPr/>
          </a:p>
        </p:txBody>
      </p:sp>
      <p:pic>
        <p:nvPicPr>
          <p:cNvPr descr="A picture containing sky, outdoor, ground, group&#10;&#10;Description automatically generated" id="137" name="Google Shape;137;p9"/>
          <p:cNvPicPr preferRelativeResize="0"/>
          <p:nvPr/>
        </p:nvPicPr>
        <p:blipFill rotWithShape="1">
          <a:blip r:embed="rId3">
            <a:alphaModFix/>
          </a:blip>
          <a:srcRect b="1" l="34558" r="10975" t="0"/>
          <a:stretch/>
        </p:blipFill>
        <p:spPr>
          <a:xfrm>
            <a:off x="7814930" y="1190847"/>
            <a:ext cx="3887971" cy="499049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9"/>
          <p:cNvSpPr txBox="1"/>
          <p:nvPr/>
        </p:nvSpPr>
        <p:spPr>
          <a:xfrm>
            <a:off x="8282763" y="6254496"/>
            <a:ext cx="315342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Health Worker screening patient at doorstep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Deployment</a:t>
            </a:r>
            <a:endParaRPr b="1"/>
          </a:p>
        </p:txBody>
      </p:sp>
      <p:sp>
        <p:nvSpPr>
          <p:cNvPr id="144" name="Google Shape;144;p13"/>
          <p:cNvSpPr txBox="1"/>
          <p:nvPr>
            <p:ph idx="1" type="body"/>
          </p:nvPr>
        </p:nvSpPr>
        <p:spPr>
          <a:xfrm>
            <a:off x="838200" y="1690688"/>
            <a:ext cx="614739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Software deployment was planned for one day (3 hours) per site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One resource person from the team on the X-ray site was required and manufacturer’s team deployed it remotely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Two weeks as a testing phase after each deployment and before the next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It took 2 months to complete deployment in all four sites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/>
              <a:t>Multiple challenges to deployment such as COVID, flood and infrastructural issues led to delays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</p:txBody>
      </p:sp>
      <p:pic>
        <p:nvPicPr>
          <p:cNvPr descr="A person and person looking at a computer&#10;&#10;Description automatically generated with low confidence" id="145" name="Google Shape;145;p13"/>
          <p:cNvPicPr preferRelativeResize="0"/>
          <p:nvPr/>
        </p:nvPicPr>
        <p:blipFill rotWithShape="1">
          <a:blip r:embed="rId3">
            <a:alphaModFix/>
          </a:blip>
          <a:srcRect b="0" l="10091" r="0" t="0"/>
          <a:stretch/>
        </p:blipFill>
        <p:spPr>
          <a:xfrm>
            <a:off x="7200292" y="1904445"/>
            <a:ext cx="4447020" cy="350752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3"/>
          <p:cNvSpPr txBox="1"/>
          <p:nvPr/>
        </p:nvSpPr>
        <p:spPr>
          <a:xfrm>
            <a:off x="7931888" y="5625730"/>
            <a:ext cx="325281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picture from digital X-ray center during deployment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2022-03-31T10:12:10Z</dcterms:created>
  <dc:creator>Rachael Barrett</dc:creator>
</cp:coreProperties>
</file>